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notesMasterIdLst>
    <p:notesMasterId r:id="rId24"/>
  </p:notesMasterIdLst>
  <p:sldIdLst>
    <p:sldId id="256" r:id="rId2"/>
    <p:sldId id="277" r:id="rId3"/>
    <p:sldId id="257" r:id="rId4"/>
    <p:sldId id="274" r:id="rId5"/>
    <p:sldId id="258" r:id="rId6"/>
    <p:sldId id="272" r:id="rId7"/>
    <p:sldId id="260" r:id="rId8"/>
    <p:sldId id="266" r:id="rId9"/>
    <p:sldId id="267" r:id="rId10"/>
    <p:sldId id="281" r:id="rId11"/>
    <p:sldId id="275" r:id="rId12"/>
    <p:sldId id="269" r:id="rId13"/>
    <p:sldId id="271" r:id="rId14"/>
    <p:sldId id="270" r:id="rId15"/>
    <p:sldId id="276" r:id="rId16"/>
    <p:sldId id="273" r:id="rId17"/>
    <p:sldId id="263" r:id="rId18"/>
    <p:sldId id="280" r:id="rId19"/>
    <p:sldId id="279" r:id="rId20"/>
    <p:sldId id="264" r:id="rId21"/>
    <p:sldId id="268" r:id="rId22"/>
    <p:sldId id="278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ryan MacGavin" initials="BM" lastIdx="1" clrIdx="0">
    <p:extLst>
      <p:ext uri="{19B8F6BF-5375-455C-9EA6-DF929625EA0E}">
        <p15:presenceInfo xmlns:p15="http://schemas.microsoft.com/office/powerpoint/2012/main" userId="13e7cccde5f4696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 snapToObjects="1">
      <p:cViewPr varScale="1">
        <p:scale>
          <a:sx n="117" d="100"/>
          <a:sy n="117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9DA5DC-CF5F-4E72-A3E9-915D916EB297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1_2" csCatId="accent1" phldr="1"/>
      <dgm:spPr/>
      <dgm:t>
        <a:bodyPr/>
        <a:lstStyle/>
        <a:p>
          <a:endParaRPr lang="en-US"/>
        </a:p>
      </dgm:t>
    </dgm:pt>
    <dgm:pt modelId="{3EF8B038-1310-47A7-925A-C26796629EF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How precisely… </a:t>
          </a:r>
          <a:r>
            <a:rPr lang="en-US" dirty="0">
              <a:sym typeface="Wingdings" panose="05000000000000000000" pitchFamily="2" charset="2"/>
            </a:rPr>
            <a:t></a:t>
          </a:r>
          <a:endParaRPr lang="en-US" dirty="0"/>
        </a:p>
      </dgm:t>
    </dgm:pt>
    <dgm:pt modelId="{4C75E23E-9CA4-43DA-8C06-EEFE411D6E77}" type="parTrans" cxnId="{419FA2C1-AA5A-4417-BF72-4B794881800C}">
      <dgm:prSet/>
      <dgm:spPr/>
      <dgm:t>
        <a:bodyPr/>
        <a:lstStyle/>
        <a:p>
          <a:endParaRPr lang="en-US"/>
        </a:p>
      </dgm:t>
    </dgm:pt>
    <dgm:pt modelId="{27EA7242-0107-41F4-AB29-F1920A47CF2F}" type="sibTrans" cxnId="{419FA2C1-AA5A-4417-BF72-4B794881800C}">
      <dgm:prSet/>
      <dgm:spPr/>
      <dgm:t>
        <a:bodyPr/>
        <a:lstStyle/>
        <a:p>
          <a:endParaRPr lang="en-US"/>
        </a:p>
      </dgm:t>
    </dgm:pt>
    <dgm:pt modelId="{AC191CE6-BD64-416C-A017-18DCB14E337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…can humans determine </a:t>
          </a:r>
          <a:r>
            <a:rPr lang="en-US">
              <a:sym typeface="Wingdings" panose="05000000000000000000" pitchFamily="2" charset="2"/>
            </a:rPr>
            <a:t></a:t>
          </a:r>
          <a:r>
            <a:rPr lang="en-US"/>
            <a:t> </a:t>
          </a:r>
        </a:p>
      </dgm:t>
    </dgm:pt>
    <dgm:pt modelId="{A30367BE-33C0-4964-BD4B-9F595EE7F60F}" type="parTrans" cxnId="{3F47B5D6-890E-4758-B21F-B948227C9350}">
      <dgm:prSet/>
      <dgm:spPr/>
      <dgm:t>
        <a:bodyPr/>
        <a:lstStyle/>
        <a:p>
          <a:endParaRPr lang="en-US"/>
        </a:p>
      </dgm:t>
    </dgm:pt>
    <dgm:pt modelId="{DF337D67-707F-4CE1-A885-E5397FB90B71}" type="sibTrans" cxnId="{3F47B5D6-890E-4758-B21F-B948227C9350}">
      <dgm:prSet/>
      <dgm:spPr/>
      <dgm:t>
        <a:bodyPr/>
        <a:lstStyle/>
        <a:p>
          <a:endParaRPr lang="en-US"/>
        </a:p>
      </dgm:t>
    </dgm:pt>
    <dgm:pt modelId="{C38C40CA-77FC-4E5E-A8AB-0229AF74E7EA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…where a robot is pointing? </a:t>
          </a:r>
        </a:p>
      </dgm:t>
    </dgm:pt>
    <dgm:pt modelId="{A0E9E3C2-0F11-4BE9-B391-3356F48EE293}" type="parTrans" cxnId="{09D3D0B7-CA8C-4006-90C5-39F585E58A6B}">
      <dgm:prSet/>
      <dgm:spPr/>
      <dgm:t>
        <a:bodyPr/>
        <a:lstStyle/>
        <a:p>
          <a:endParaRPr lang="en-US"/>
        </a:p>
      </dgm:t>
    </dgm:pt>
    <dgm:pt modelId="{1A487604-E79F-4C8D-832F-1DDFF00923F9}" type="sibTrans" cxnId="{09D3D0B7-CA8C-4006-90C5-39F585E58A6B}">
      <dgm:prSet/>
      <dgm:spPr/>
      <dgm:t>
        <a:bodyPr/>
        <a:lstStyle/>
        <a:p>
          <a:endParaRPr lang="en-US"/>
        </a:p>
      </dgm:t>
    </dgm:pt>
    <dgm:pt modelId="{A363D3CA-F826-43B7-814E-D38DD43E1F21}" type="pres">
      <dgm:prSet presAssocID="{DC9DA5DC-CF5F-4E72-A3E9-915D916EB297}" presName="root" presStyleCnt="0">
        <dgm:presLayoutVars>
          <dgm:dir/>
          <dgm:resizeHandles val="exact"/>
        </dgm:presLayoutVars>
      </dgm:prSet>
      <dgm:spPr/>
    </dgm:pt>
    <dgm:pt modelId="{942D254A-DE95-4E74-9EE1-388DF3624760}" type="pres">
      <dgm:prSet presAssocID="{3EF8B038-1310-47A7-925A-C26796629EF2}" presName="compNode" presStyleCnt="0"/>
      <dgm:spPr/>
    </dgm:pt>
    <dgm:pt modelId="{E4CE7FD5-EB37-4A88-9FE9-DF850D1C21F0}" type="pres">
      <dgm:prSet presAssocID="{3EF8B038-1310-47A7-925A-C26796629EF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2E336EE5-FB3A-40F4-AF7E-259EF1AD610F}" type="pres">
      <dgm:prSet presAssocID="{3EF8B038-1310-47A7-925A-C26796629EF2}" presName="spaceRect" presStyleCnt="0"/>
      <dgm:spPr/>
    </dgm:pt>
    <dgm:pt modelId="{CFFA6F50-26AF-43D3-86C4-B0A93E258307}" type="pres">
      <dgm:prSet presAssocID="{3EF8B038-1310-47A7-925A-C26796629EF2}" presName="textRect" presStyleLbl="revTx" presStyleIdx="0" presStyleCnt="3">
        <dgm:presLayoutVars>
          <dgm:chMax val="1"/>
          <dgm:chPref val="1"/>
        </dgm:presLayoutVars>
      </dgm:prSet>
      <dgm:spPr/>
    </dgm:pt>
    <dgm:pt modelId="{675B840E-99D8-49E4-AA3D-6A42D0089C75}" type="pres">
      <dgm:prSet presAssocID="{27EA7242-0107-41F4-AB29-F1920A47CF2F}" presName="sibTrans" presStyleCnt="0"/>
      <dgm:spPr/>
    </dgm:pt>
    <dgm:pt modelId="{F65D4B13-70B0-4C21-B2C2-9C834F1C49F7}" type="pres">
      <dgm:prSet presAssocID="{AC191CE6-BD64-416C-A017-18DCB14E3377}" presName="compNode" presStyleCnt="0"/>
      <dgm:spPr/>
    </dgm:pt>
    <dgm:pt modelId="{BC6F1A81-7C90-4A25-B30C-BA57E15D49B9}" type="pres">
      <dgm:prSet presAssocID="{AC191CE6-BD64-416C-A017-18DCB14E337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2FB4BE4F-E487-43CC-9F49-C4AAB1C7666C}" type="pres">
      <dgm:prSet presAssocID="{AC191CE6-BD64-416C-A017-18DCB14E3377}" presName="spaceRect" presStyleCnt="0"/>
      <dgm:spPr/>
    </dgm:pt>
    <dgm:pt modelId="{8CEE2520-D122-4C51-AA9B-55EC80A14111}" type="pres">
      <dgm:prSet presAssocID="{AC191CE6-BD64-416C-A017-18DCB14E3377}" presName="textRect" presStyleLbl="revTx" presStyleIdx="1" presStyleCnt="3">
        <dgm:presLayoutVars>
          <dgm:chMax val="1"/>
          <dgm:chPref val="1"/>
        </dgm:presLayoutVars>
      </dgm:prSet>
      <dgm:spPr/>
    </dgm:pt>
    <dgm:pt modelId="{5D69D1A6-47A6-4DDE-8BDD-7AB66235FF73}" type="pres">
      <dgm:prSet presAssocID="{DF337D67-707F-4CE1-A885-E5397FB90B71}" presName="sibTrans" presStyleCnt="0"/>
      <dgm:spPr/>
    </dgm:pt>
    <dgm:pt modelId="{38298528-C834-4584-817E-D730AC756506}" type="pres">
      <dgm:prSet presAssocID="{C38C40CA-77FC-4E5E-A8AB-0229AF74E7EA}" presName="compNode" presStyleCnt="0"/>
      <dgm:spPr/>
    </dgm:pt>
    <dgm:pt modelId="{37DF2932-37A9-420C-92AC-069AB20A53F4}" type="pres">
      <dgm:prSet presAssocID="{C38C40CA-77FC-4E5E-A8AB-0229AF74E7EA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"/>
        </a:ext>
      </dgm:extLst>
    </dgm:pt>
    <dgm:pt modelId="{2BB549A4-EFFB-4B10-870F-3149E21AFD80}" type="pres">
      <dgm:prSet presAssocID="{C38C40CA-77FC-4E5E-A8AB-0229AF74E7EA}" presName="spaceRect" presStyleCnt="0"/>
      <dgm:spPr/>
    </dgm:pt>
    <dgm:pt modelId="{B13F4CAD-4E03-42CF-87BE-721520E86537}" type="pres">
      <dgm:prSet presAssocID="{C38C40CA-77FC-4E5E-A8AB-0229AF74E7EA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86501941-6DB8-DE44-AE5B-D9D30274EFFE}" type="presOf" srcId="{C38C40CA-77FC-4E5E-A8AB-0229AF74E7EA}" destId="{B13F4CAD-4E03-42CF-87BE-721520E86537}" srcOrd="0" destOrd="0" presId="urn:microsoft.com/office/officeart/2018/2/layout/IconLabelList"/>
    <dgm:cxn modelId="{5A4732B5-F7CC-894B-9166-86EF0FFBB98C}" type="presOf" srcId="{AC191CE6-BD64-416C-A017-18DCB14E3377}" destId="{8CEE2520-D122-4C51-AA9B-55EC80A14111}" srcOrd="0" destOrd="0" presId="urn:microsoft.com/office/officeart/2018/2/layout/IconLabelList"/>
    <dgm:cxn modelId="{09D3D0B7-CA8C-4006-90C5-39F585E58A6B}" srcId="{DC9DA5DC-CF5F-4E72-A3E9-915D916EB297}" destId="{C38C40CA-77FC-4E5E-A8AB-0229AF74E7EA}" srcOrd="2" destOrd="0" parTransId="{A0E9E3C2-0F11-4BE9-B391-3356F48EE293}" sibTransId="{1A487604-E79F-4C8D-832F-1DDFF00923F9}"/>
    <dgm:cxn modelId="{419FA2C1-AA5A-4417-BF72-4B794881800C}" srcId="{DC9DA5DC-CF5F-4E72-A3E9-915D916EB297}" destId="{3EF8B038-1310-47A7-925A-C26796629EF2}" srcOrd="0" destOrd="0" parTransId="{4C75E23E-9CA4-43DA-8C06-EEFE411D6E77}" sibTransId="{27EA7242-0107-41F4-AB29-F1920A47CF2F}"/>
    <dgm:cxn modelId="{3F47B5D6-890E-4758-B21F-B948227C9350}" srcId="{DC9DA5DC-CF5F-4E72-A3E9-915D916EB297}" destId="{AC191CE6-BD64-416C-A017-18DCB14E3377}" srcOrd="1" destOrd="0" parTransId="{A30367BE-33C0-4964-BD4B-9F595EE7F60F}" sibTransId="{DF337D67-707F-4CE1-A885-E5397FB90B71}"/>
    <dgm:cxn modelId="{AE0DF9E6-9CC5-C14C-ACDA-C17B93B7F572}" type="presOf" srcId="{DC9DA5DC-CF5F-4E72-A3E9-915D916EB297}" destId="{A363D3CA-F826-43B7-814E-D38DD43E1F21}" srcOrd="0" destOrd="0" presId="urn:microsoft.com/office/officeart/2018/2/layout/IconLabelList"/>
    <dgm:cxn modelId="{7C240EEF-623F-5142-A6D7-901218CE15A5}" type="presOf" srcId="{3EF8B038-1310-47A7-925A-C26796629EF2}" destId="{CFFA6F50-26AF-43D3-86C4-B0A93E258307}" srcOrd="0" destOrd="0" presId="urn:microsoft.com/office/officeart/2018/2/layout/IconLabelList"/>
    <dgm:cxn modelId="{E2E35AC7-5344-6B46-8536-A6CD7C88A2C9}" type="presParOf" srcId="{A363D3CA-F826-43B7-814E-D38DD43E1F21}" destId="{942D254A-DE95-4E74-9EE1-388DF3624760}" srcOrd="0" destOrd="0" presId="urn:microsoft.com/office/officeart/2018/2/layout/IconLabelList"/>
    <dgm:cxn modelId="{BC170FB2-CEF2-1247-B921-E7021E12D1A9}" type="presParOf" srcId="{942D254A-DE95-4E74-9EE1-388DF3624760}" destId="{E4CE7FD5-EB37-4A88-9FE9-DF850D1C21F0}" srcOrd="0" destOrd="0" presId="urn:microsoft.com/office/officeart/2018/2/layout/IconLabelList"/>
    <dgm:cxn modelId="{4D7E15F5-FC3B-854A-A6E3-882AB0CF71A2}" type="presParOf" srcId="{942D254A-DE95-4E74-9EE1-388DF3624760}" destId="{2E336EE5-FB3A-40F4-AF7E-259EF1AD610F}" srcOrd="1" destOrd="0" presId="urn:microsoft.com/office/officeart/2018/2/layout/IconLabelList"/>
    <dgm:cxn modelId="{80D8725C-7F12-0F49-94D8-0322E6B06C66}" type="presParOf" srcId="{942D254A-DE95-4E74-9EE1-388DF3624760}" destId="{CFFA6F50-26AF-43D3-86C4-B0A93E258307}" srcOrd="2" destOrd="0" presId="urn:microsoft.com/office/officeart/2018/2/layout/IconLabelList"/>
    <dgm:cxn modelId="{9ABA94BC-E29E-414F-9757-EC7876EAEBBD}" type="presParOf" srcId="{A363D3CA-F826-43B7-814E-D38DD43E1F21}" destId="{675B840E-99D8-49E4-AA3D-6A42D0089C75}" srcOrd="1" destOrd="0" presId="urn:microsoft.com/office/officeart/2018/2/layout/IconLabelList"/>
    <dgm:cxn modelId="{15D30A8C-B382-5943-8E36-EBCE6458ABBB}" type="presParOf" srcId="{A363D3CA-F826-43B7-814E-D38DD43E1F21}" destId="{F65D4B13-70B0-4C21-B2C2-9C834F1C49F7}" srcOrd="2" destOrd="0" presId="urn:microsoft.com/office/officeart/2018/2/layout/IconLabelList"/>
    <dgm:cxn modelId="{0C1EDDC0-F33E-3C43-A525-34714D90F47A}" type="presParOf" srcId="{F65D4B13-70B0-4C21-B2C2-9C834F1C49F7}" destId="{BC6F1A81-7C90-4A25-B30C-BA57E15D49B9}" srcOrd="0" destOrd="0" presId="urn:microsoft.com/office/officeart/2018/2/layout/IconLabelList"/>
    <dgm:cxn modelId="{A87E6243-2F17-EE4F-945F-A47C254FE237}" type="presParOf" srcId="{F65D4B13-70B0-4C21-B2C2-9C834F1C49F7}" destId="{2FB4BE4F-E487-43CC-9F49-C4AAB1C7666C}" srcOrd="1" destOrd="0" presId="urn:microsoft.com/office/officeart/2018/2/layout/IconLabelList"/>
    <dgm:cxn modelId="{66FEF560-B268-ED4C-96CE-D8D6D4C5A75E}" type="presParOf" srcId="{F65D4B13-70B0-4C21-B2C2-9C834F1C49F7}" destId="{8CEE2520-D122-4C51-AA9B-55EC80A14111}" srcOrd="2" destOrd="0" presId="urn:microsoft.com/office/officeart/2018/2/layout/IconLabelList"/>
    <dgm:cxn modelId="{F00239A3-7C62-034D-B4FA-C941E47F94D4}" type="presParOf" srcId="{A363D3CA-F826-43B7-814E-D38DD43E1F21}" destId="{5D69D1A6-47A6-4DDE-8BDD-7AB66235FF73}" srcOrd="3" destOrd="0" presId="urn:microsoft.com/office/officeart/2018/2/layout/IconLabelList"/>
    <dgm:cxn modelId="{22A257CA-91FF-724F-B85D-5C2B72EB8F08}" type="presParOf" srcId="{A363D3CA-F826-43B7-814E-D38DD43E1F21}" destId="{38298528-C834-4584-817E-D730AC756506}" srcOrd="4" destOrd="0" presId="urn:microsoft.com/office/officeart/2018/2/layout/IconLabelList"/>
    <dgm:cxn modelId="{B652542D-C7E8-5C46-92CC-2ADC0309DEDB}" type="presParOf" srcId="{38298528-C834-4584-817E-D730AC756506}" destId="{37DF2932-37A9-420C-92AC-069AB20A53F4}" srcOrd="0" destOrd="0" presId="urn:microsoft.com/office/officeart/2018/2/layout/IconLabelList"/>
    <dgm:cxn modelId="{2D1164B9-932C-CC49-A002-3DF78C91EFFF}" type="presParOf" srcId="{38298528-C834-4584-817E-D730AC756506}" destId="{2BB549A4-EFFB-4B10-870F-3149E21AFD80}" srcOrd="1" destOrd="0" presId="urn:microsoft.com/office/officeart/2018/2/layout/IconLabelList"/>
    <dgm:cxn modelId="{F5D99179-3907-BA46-BD8F-C6DCF1D37FB8}" type="presParOf" srcId="{38298528-C834-4584-817E-D730AC756506}" destId="{B13F4CAD-4E03-42CF-87BE-721520E86537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CE7FD5-EB37-4A88-9FE9-DF850D1C21F0}">
      <dsp:nvSpPr>
        <dsp:cNvPr id="0" name=""/>
        <dsp:cNvSpPr/>
      </dsp:nvSpPr>
      <dsp:spPr>
        <a:xfrm>
          <a:off x="1063980" y="591985"/>
          <a:ext cx="1274535" cy="127453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FA6F50-26AF-43D3-86C4-B0A93E258307}">
      <dsp:nvSpPr>
        <dsp:cNvPr id="0" name=""/>
        <dsp:cNvSpPr/>
      </dsp:nvSpPr>
      <dsp:spPr>
        <a:xfrm>
          <a:off x="285097" y="2218614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How precisely… </a:t>
          </a:r>
          <a:r>
            <a:rPr lang="en-US" sz="2000" kern="1200" dirty="0">
              <a:sym typeface="Wingdings" panose="05000000000000000000" pitchFamily="2" charset="2"/>
            </a:rPr>
            <a:t></a:t>
          </a:r>
          <a:endParaRPr lang="en-US" sz="2000" kern="1200" dirty="0"/>
        </a:p>
      </dsp:txBody>
      <dsp:txXfrm>
        <a:off x="285097" y="2218614"/>
        <a:ext cx="2832300" cy="720000"/>
      </dsp:txXfrm>
    </dsp:sp>
    <dsp:sp modelId="{BC6F1A81-7C90-4A25-B30C-BA57E15D49B9}">
      <dsp:nvSpPr>
        <dsp:cNvPr id="0" name=""/>
        <dsp:cNvSpPr/>
      </dsp:nvSpPr>
      <dsp:spPr>
        <a:xfrm>
          <a:off x="4391932" y="591985"/>
          <a:ext cx="1274535" cy="127453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EE2520-D122-4C51-AA9B-55EC80A14111}">
      <dsp:nvSpPr>
        <dsp:cNvPr id="0" name=""/>
        <dsp:cNvSpPr/>
      </dsp:nvSpPr>
      <dsp:spPr>
        <a:xfrm>
          <a:off x="3613050" y="2218614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…can humans determine </a:t>
          </a:r>
          <a:r>
            <a:rPr lang="en-US" sz="2000" kern="1200">
              <a:sym typeface="Wingdings" panose="05000000000000000000" pitchFamily="2" charset="2"/>
            </a:rPr>
            <a:t></a:t>
          </a:r>
          <a:r>
            <a:rPr lang="en-US" sz="2000" kern="1200"/>
            <a:t> </a:t>
          </a:r>
        </a:p>
      </dsp:txBody>
      <dsp:txXfrm>
        <a:off x="3613050" y="2218614"/>
        <a:ext cx="2832300" cy="720000"/>
      </dsp:txXfrm>
    </dsp:sp>
    <dsp:sp modelId="{37DF2932-37A9-420C-92AC-069AB20A53F4}">
      <dsp:nvSpPr>
        <dsp:cNvPr id="0" name=""/>
        <dsp:cNvSpPr/>
      </dsp:nvSpPr>
      <dsp:spPr>
        <a:xfrm>
          <a:off x="7719885" y="591985"/>
          <a:ext cx="1274535" cy="127453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3F4CAD-4E03-42CF-87BE-721520E86537}">
      <dsp:nvSpPr>
        <dsp:cNvPr id="0" name=""/>
        <dsp:cNvSpPr/>
      </dsp:nvSpPr>
      <dsp:spPr>
        <a:xfrm>
          <a:off x="6941002" y="2218614"/>
          <a:ext cx="28323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…where a robot is pointing? </a:t>
          </a:r>
        </a:p>
      </dsp:txBody>
      <dsp:txXfrm>
        <a:off x="6941002" y="2218614"/>
        <a:ext cx="28323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jpeg>
</file>

<file path=ppt/media/image20.png>
</file>

<file path=ppt/media/image21.svg>
</file>

<file path=ppt/media/image22.png>
</file>

<file path=ppt/media/image23.svg>
</file>

<file path=ppt/media/image24.jpg>
</file>

<file path=ppt/media/image25.png>
</file>

<file path=ppt/media/image26.png>
</file>

<file path=ppt/media/image28.png>
</file>

<file path=ppt/media/image29.tiff>
</file>

<file path=ppt/media/image3.png>
</file>

<file path=ppt/media/image30.jpg>
</file>

<file path=ppt/media/image31.jpg>
</file>

<file path=ppt/media/image32.tiff>
</file>

<file path=ppt/media/image4.png>
</file>

<file path=ppt/media/image5.tiff>
</file>

<file path=ppt/media/image6.tiff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C19D73-59DD-BE49-82FE-AA258FA609A9}" type="datetimeFigureOut">
              <a:rPr lang="en-US" smtClean="0"/>
              <a:t>12/3/19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58BFCE-A92A-1C48-99C5-DD569B907C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170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58BFCE-A92A-1C48-99C5-DD569B907CB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377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023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101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10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92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215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713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50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086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714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12/3/19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90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43688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515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3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link.springer.com/content/pdf/10.1007%2Fs12369-013-0196-9.pdf" TargetMode="External"/><Relationship Id="rId2" Type="http://schemas.openxmlformats.org/officeDocument/2006/relationships/hyperlink" Target="https://doi.org/10.1007/s12369-013-0196-9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016/j.imavis.2005.12.020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18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7" Type="http://schemas.openxmlformats.org/officeDocument/2006/relationships/image" Target="../media/image23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7" Type="http://schemas.openxmlformats.org/officeDocument/2006/relationships/image" Target="../media/image14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23.sv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>
            <a:extLst>
              <a:ext uri="{FF2B5EF4-FFF2-40B4-BE49-F238E27FC236}">
                <a16:creationId xmlns:a16="http://schemas.microsoft.com/office/drawing/2014/main" id="{B9DE60DE-206F-4C06-AB1B-E291D74E68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-13252" y="10"/>
            <a:ext cx="12191979" cy="6857990"/>
          </a:xfrm>
          <a:prstGeom prst="rect">
            <a:avLst/>
          </a:prstGeom>
        </p:spPr>
      </p:pic>
      <p:sp>
        <p:nvSpPr>
          <p:cNvPr id="13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87521E-344A-3D40-AA07-808A94CC0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76055" y="2350017"/>
            <a:ext cx="4775075" cy="1630906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chemeClr val="tx1"/>
                </a:solidFill>
              </a:rPr>
              <a:t>Human Evaluation of a Robot’s Pointing Capability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EF9A0B-6B60-164D-A549-853B5D9163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76055" y="3990546"/>
            <a:ext cx="4775075" cy="55965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1500" dirty="0">
                <a:solidFill>
                  <a:schemeClr val="tx1"/>
                </a:solidFill>
              </a:rPr>
              <a:t>Or, How I Learned to Stop Worrying About the Robot and Love the Laser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C2DF82-1AFA-704A-9F7E-D7390D3B0C9A}"/>
              </a:ext>
            </a:extLst>
          </p:cNvPr>
          <p:cNvSpPr txBox="1"/>
          <p:nvPr/>
        </p:nvSpPr>
        <p:spPr>
          <a:xfrm>
            <a:off x="1814513" y="5399736"/>
            <a:ext cx="5186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Bryan </a:t>
            </a:r>
            <a:r>
              <a:rPr lang="en-US" dirty="0" err="1"/>
              <a:t>MacGavin</a:t>
            </a:r>
            <a:r>
              <a:rPr lang="en-US" dirty="0"/>
              <a:t> and Jen Tennison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639D44-F98D-7641-B79C-13EBD899B4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236" b="17748"/>
          <a:stretch/>
        </p:blipFill>
        <p:spPr>
          <a:xfrm>
            <a:off x="3055576" y="5871714"/>
            <a:ext cx="1216032" cy="495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243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5AB78-4314-4D46-B2FD-2A7CADC53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this matter?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8ED39-DC7A-8C4A-A11D-20267FC049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Identifying regions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826D02-8013-F249-B6C7-85CA81F4D3D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We should be able to understand exactly what’s being pointed to</a:t>
            </a:r>
          </a:p>
          <a:p>
            <a:r>
              <a:rPr lang="en-US" dirty="0"/>
              <a:t>We should be confident in what’s being pointed to</a:t>
            </a:r>
          </a:p>
          <a:p>
            <a:r>
              <a:rPr lang="en-US" dirty="0"/>
              <a:t>Do humans need to feel confident in the robot’s ability to feel confident in knowing what’s being pointed to?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E0203E-7904-C348-A771-B738714ABF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Identifying precise points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8F4FAC-F039-DA4B-843D-33DFCA1FFC5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How accurate can we be in determining the position of the robot’s point?</a:t>
            </a:r>
          </a:p>
        </p:txBody>
      </p:sp>
    </p:spTree>
    <p:extLst>
      <p:ext uri="{BB962C8B-B14F-4D97-AF65-F5344CB8AC3E}">
        <p14:creationId xmlns:p14="http://schemas.microsoft.com/office/powerpoint/2010/main" val="18873810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06D15-BF81-4B7F-A16B-E377780B3A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0983289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E3FC38B-B15A-7946-969F-AD3D719302E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computer, table, sitting&#10;&#10;Description automatically generated">
            <a:extLst>
              <a:ext uri="{FF2B5EF4-FFF2-40B4-BE49-F238E27FC236}">
                <a16:creationId xmlns:a16="http://schemas.microsoft.com/office/drawing/2014/main" id="{E0491365-7418-C14D-8186-D24FE2757F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886" r="13698"/>
          <a:stretch/>
        </p:blipFill>
        <p:spPr>
          <a:xfrm>
            <a:off x="3105150" y="0"/>
            <a:ext cx="59817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ABA7099-4EC8-F74D-B995-8BBDB700910E}"/>
              </a:ext>
            </a:extLst>
          </p:cNvPr>
          <p:cNvSpPr txBox="1"/>
          <p:nvPr/>
        </p:nvSpPr>
        <p:spPr>
          <a:xfrm>
            <a:off x="8362949" y="2470794"/>
            <a:ext cx="1123951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Laser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55BFD3-1979-9F42-8D49-6936BE656999}"/>
              </a:ext>
            </a:extLst>
          </p:cNvPr>
          <p:cNvSpPr txBox="1"/>
          <p:nvPr/>
        </p:nvSpPr>
        <p:spPr>
          <a:xfrm>
            <a:off x="8362949" y="4234844"/>
            <a:ext cx="2338389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Robotic Arm (2 DOF)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761088-5EF0-754A-BC28-DFCFE306F8C6}"/>
              </a:ext>
            </a:extLst>
          </p:cNvPr>
          <p:cNvSpPr txBox="1"/>
          <p:nvPr/>
        </p:nvSpPr>
        <p:spPr>
          <a:xfrm>
            <a:off x="747713" y="2351782"/>
            <a:ext cx="2771775" cy="9541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Power Supply (12 V)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65E000-5EEC-B04B-954B-72ACC61340E5}"/>
              </a:ext>
            </a:extLst>
          </p:cNvPr>
          <p:cNvSpPr txBox="1"/>
          <p:nvPr/>
        </p:nvSpPr>
        <p:spPr>
          <a:xfrm>
            <a:off x="8362949" y="1253550"/>
            <a:ext cx="2771775" cy="52322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Pointing Hand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919D90A-7596-ED45-8C66-999834660D67}"/>
              </a:ext>
            </a:extLst>
          </p:cNvPr>
          <p:cNvCxnSpPr>
            <a:stCxn id="9" idx="1"/>
          </p:cNvCxnSpPr>
          <p:nvPr/>
        </p:nvCxnSpPr>
        <p:spPr>
          <a:xfrm flipH="1">
            <a:off x="7600951" y="1515160"/>
            <a:ext cx="761998" cy="42178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4153761-5FFA-7242-BB1A-C88AC1D9A051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7600951" y="2732404"/>
            <a:ext cx="761998" cy="30778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4B554D5-BB07-0D45-A403-69BBE003DEA6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7215189" y="4711898"/>
            <a:ext cx="1147760" cy="61555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F9B3581-5B7B-804D-8DD4-A3133C7631BD}"/>
              </a:ext>
            </a:extLst>
          </p:cNvPr>
          <p:cNvCxnSpPr>
            <a:cxnSpLocks/>
          </p:cNvCxnSpPr>
          <p:nvPr/>
        </p:nvCxnSpPr>
        <p:spPr>
          <a:xfrm>
            <a:off x="2014538" y="3186113"/>
            <a:ext cx="1962150" cy="1642352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1652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CF1FFED6-6B67-9E47-8BB1-65AE5B22806C}"/>
              </a:ext>
            </a:extLst>
          </p:cNvPr>
          <p:cNvSpPr txBox="1"/>
          <p:nvPr/>
        </p:nvSpPr>
        <p:spPr>
          <a:xfrm>
            <a:off x="357187" y="647700"/>
            <a:ext cx="4029075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Variable Definitions: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One </a:t>
            </a:r>
            <a:r>
              <a:rPr lang="en-US" dirty="0" err="1"/>
              <a:t>JointTrajectory</a:t>
            </a:r>
            <a:r>
              <a:rPr lang="en-US" dirty="0"/>
              <a:t> variable (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arm_gesture</a:t>
            </a:r>
            <a:r>
              <a:rPr lang="en-US" dirty="0"/>
              <a:t>) is used to move all points.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Arm_gesture_points.positions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is overwritten by each point location and depends on the message received from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arm_gestures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channel.</a:t>
            </a: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2D212A2F-8DE0-9A40-A78D-9A58D2C26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2345" y="473075"/>
            <a:ext cx="6578770" cy="591185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2649E8B2-98F2-B148-99F3-57E3286EEC51}"/>
              </a:ext>
            </a:extLst>
          </p:cNvPr>
          <p:cNvSpPr/>
          <p:nvPr/>
        </p:nvSpPr>
        <p:spPr>
          <a:xfrm>
            <a:off x="4983594" y="3704222"/>
            <a:ext cx="3183409" cy="27976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53896725-728C-4946-B6DE-543998933ABF}"/>
              </a:ext>
            </a:extLst>
          </p:cNvPr>
          <p:cNvSpPr/>
          <p:nvPr/>
        </p:nvSpPr>
        <p:spPr>
          <a:xfrm>
            <a:off x="4468565" y="3844105"/>
            <a:ext cx="521477" cy="1869354"/>
          </a:xfrm>
          <a:custGeom>
            <a:avLst/>
            <a:gdLst>
              <a:gd name="connsiteX0" fmla="*/ 986442 w 986442"/>
              <a:gd name="connsiteY0" fmla="*/ 0 h 2228850"/>
              <a:gd name="connsiteX1" fmla="*/ 605 w 986442"/>
              <a:gd name="connsiteY1" fmla="*/ 1214437 h 2228850"/>
              <a:gd name="connsiteX2" fmla="*/ 843567 w 986442"/>
              <a:gd name="connsiteY2" fmla="*/ 2228850 h 2228850"/>
              <a:gd name="connsiteX0" fmla="*/ 601412 w 601412"/>
              <a:gd name="connsiteY0" fmla="*/ 0 h 2228850"/>
              <a:gd name="connsiteX1" fmla="*/ 1337 w 601412"/>
              <a:gd name="connsiteY1" fmla="*/ 1114425 h 2228850"/>
              <a:gd name="connsiteX2" fmla="*/ 458537 w 601412"/>
              <a:gd name="connsiteY2" fmla="*/ 2228850 h 2228850"/>
              <a:gd name="connsiteX0" fmla="*/ 600174 w 600174"/>
              <a:gd name="connsiteY0" fmla="*/ 0 h 2100262"/>
              <a:gd name="connsiteX1" fmla="*/ 99 w 600174"/>
              <a:gd name="connsiteY1" fmla="*/ 1114425 h 2100262"/>
              <a:gd name="connsiteX2" fmla="*/ 557312 w 600174"/>
              <a:gd name="connsiteY2" fmla="*/ 2100262 h 2100262"/>
              <a:gd name="connsiteX0" fmla="*/ 585891 w 585891"/>
              <a:gd name="connsiteY0" fmla="*/ 0 h 2100262"/>
              <a:gd name="connsiteX1" fmla="*/ 103 w 585891"/>
              <a:gd name="connsiteY1" fmla="*/ 1042988 h 2100262"/>
              <a:gd name="connsiteX2" fmla="*/ 543029 w 585891"/>
              <a:gd name="connsiteY2" fmla="*/ 2100262 h 2100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5891" h="2100262">
                <a:moveTo>
                  <a:pt x="585891" y="0"/>
                </a:moveTo>
                <a:cubicBezTo>
                  <a:pt x="104878" y="421481"/>
                  <a:pt x="7247" y="692944"/>
                  <a:pt x="103" y="1042988"/>
                </a:cubicBezTo>
                <a:cubicBezTo>
                  <a:pt x="-7041" y="1393032"/>
                  <a:pt x="362054" y="1926431"/>
                  <a:pt x="543029" y="2100262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23371C4-74D8-1F4B-AF38-ECE9CF84A268}"/>
              </a:ext>
            </a:extLst>
          </p:cNvPr>
          <p:cNvSpPr/>
          <p:nvPr/>
        </p:nvSpPr>
        <p:spPr>
          <a:xfrm>
            <a:off x="4983594" y="5156540"/>
            <a:ext cx="2072822" cy="131547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367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4061D13-870C-184C-8652-20E722370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852" y="647700"/>
            <a:ext cx="7467600" cy="5562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F1FFED6-6B67-9E47-8BB1-65AE5B22806C}"/>
              </a:ext>
            </a:extLst>
          </p:cNvPr>
          <p:cNvSpPr txBox="1"/>
          <p:nvPr/>
        </p:nvSpPr>
        <p:spPr>
          <a:xfrm>
            <a:off x="357187" y="647700"/>
            <a:ext cx="402907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Functionality of Main Loop: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command is published to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arm_gestures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channel and is saved to </a:t>
            </a: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position.data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position</a:t>
            </a:r>
            <a:r>
              <a:rPr lang="en-US" dirty="0"/>
              <a:t> message is evaluated in the main loop.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arm_gesture</a:t>
            </a:r>
            <a:r>
              <a:rPr lang="en-US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points are set according to the message received.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Courier New" panose="02070309020205020404" pitchFamily="49" charset="0"/>
                <a:cs typeface="Courier New" panose="02070309020205020404" pitchFamily="49" charset="0"/>
              </a:rPr>
              <a:t>arm_gesture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/>
              <a:t>trajectory is published to arm.</a:t>
            </a:r>
          </a:p>
        </p:txBody>
      </p:sp>
    </p:spTree>
    <p:extLst>
      <p:ext uri="{BB962C8B-B14F-4D97-AF65-F5344CB8AC3E}">
        <p14:creationId xmlns:p14="http://schemas.microsoft.com/office/powerpoint/2010/main" val="41928109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06D15-BF81-4B7F-A16B-E377780B3A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1B2581-F837-124C-9A40-77191FB04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64601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FEBF0-08C4-441C-9F3C-DB2BAF7FB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7AAA8-1867-46CB-B05A-B80151A62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Unable to reach testing phase due to hardware and software challenges.</a:t>
            </a:r>
          </a:p>
          <a:p>
            <a:pPr marL="457200" indent="-457200">
              <a:buFont typeface="+mj-lt"/>
              <a:buAutoNum type="arabicPeriod"/>
            </a:pP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USB had to be </a:t>
            </a:r>
            <a:r>
              <a:rPr lang="en-US" sz="2400" dirty="0" err="1"/>
              <a:t>reflashed</a:t>
            </a:r>
            <a:r>
              <a:rPr lang="en-US" sz="2400" dirty="0"/>
              <a:t> with up-to-date libraries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A start-up routine had to be established to move arm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Error accumulation in arm trajectory movement had to be accounted for</a:t>
            </a:r>
          </a:p>
        </p:txBody>
      </p:sp>
    </p:spTree>
    <p:extLst>
      <p:ext uri="{BB962C8B-B14F-4D97-AF65-F5344CB8AC3E}">
        <p14:creationId xmlns:p14="http://schemas.microsoft.com/office/powerpoint/2010/main" val="135725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EFD50-B4A5-B844-890D-D0C856877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Determining the Start-up Routine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B3FC05-D0E1-4845-AD31-AA88CAE78C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03077"/>
            <a:ext cx="10058400" cy="1054418"/>
          </a:xfrm>
        </p:spPr>
        <p:txBody>
          <a:bodyPr>
            <a:normAutofit/>
          </a:bodyPr>
          <a:lstStyle/>
          <a:p>
            <a:r>
              <a:rPr lang="en-US" sz="2400" dirty="0"/>
              <a:t>To interface with the arm and use the hardware successfully, a sequence of commands had to be run each time the USB loaded.</a:t>
            </a:r>
          </a:p>
          <a:p>
            <a:endParaRPr lang="en-US" sz="2000" dirty="0"/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AB8528B0-E885-1943-9300-41F11BBBA2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8611" b="24748"/>
          <a:stretch/>
        </p:blipFill>
        <p:spPr>
          <a:xfrm>
            <a:off x="1595438" y="3262128"/>
            <a:ext cx="4727573" cy="13845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7225AF-435A-764B-9847-FEFDDF64F6A1}"/>
              </a:ext>
            </a:extLst>
          </p:cNvPr>
          <p:cNvSpPr txBox="1"/>
          <p:nvPr/>
        </p:nvSpPr>
        <p:spPr>
          <a:xfrm>
            <a:off x="6853238" y="3128957"/>
            <a:ext cx="3228975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Builds </a:t>
            </a:r>
            <a:r>
              <a:rPr lang="en-US" b="1" dirty="0" err="1">
                <a:solidFill>
                  <a:schemeClr val="bg1"/>
                </a:solidFill>
              </a:rPr>
              <a:t>catkin_ws</a:t>
            </a:r>
            <a:r>
              <a:rPr lang="en-US" b="1" dirty="0">
                <a:solidFill>
                  <a:schemeClr val="bg1"/>
                </a:solidFill>
              </a:rPr>
              <a:t> packages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32AE9F-C410-B647-800C-96CB01A788F8}"/>
              </a:ext>
            </a:extLst>
          </p:cNvPr>
          <p:cNvSpPr txBox="1"/>
          <p:nvPr/>
        </p:nvSpPr>
        <p:spPr>
          <a:xfrm>
            <a:off x="6853239" y="3585085"/>
            <a:ext cx="14478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ROS  setup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D2F1376-E4E6-E944-A86A-E2B1251F77E8}"/>
              </a:ext>
            </a:extLst>
          </p:cNvPr>
          <p:cNvSpPr txBox="1"/>
          <p:nvPr/>
        </p:nvSpPr>
        <p:spPr>
          <a:xfrm>
            <a:off x="6853238" y="4048913"/>
            <a:ext cx="322897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Connects to USB port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7C70AB-F230-9941-8B1D-D15BFD5A7B50}"/>
              </a:ext>
            </a:extLst>
          </p:cNvPr>
          <p:cNvSpPr txBox="1"/>
          <p:nvPr/>
        </p:nvSpPr>
        <p:spPr>
          <a:xfrm>
            <a:off x="6853238" y="4513534"/>
            <a:ext cx="322897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Enables hardware control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800E27C-BD17-5142-8981-0EA57EEF5BAA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3328988" y="3313623"/>
            <a:ext cx="3524250" cy="18466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787C819-D510-954C-A592-4DBFD986DDD4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6172203" y="3769751"/>
            <a:ext cx="681036" cy="184666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CB5CDE6-0A81-6143-A78B-8CF5CB4CE741}"/>
              </a:ext>
            </a:extLst>
          </p:cNvPr>
          <p:cNvCxnSpPr>
            <a:cxnSpLocks/>
            <a:stCxn id="9" idx="1"/>
          </p:cNvCxnSpPr>
          <p:nvPr/>
        </p:nvCxnSpPr>
        <p:spPr>
          <a:xfrm flipH="1">
            <a:off x="5091114" y="4233579"/>
            <a:ext cx="1762124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4D2EDF5-04AF-9040-878F-0630D9D4C45B}"/>
              </a:ext>
            </a:extLst>
          </p:cNvPr>
          <p:cNvCxnSpPr>
            <a:cxnSpLocks/>
            <a:stCxn id="10" idx="1"/>
          </p:cNvCxnSpPr>
          <p:nvPr/>
        </p:nvCxnSpPr>
        <p:spPr>
          <a:xfrm flipH="1" flipV="1">
            <a:off x="5700713" y="4512741"/>
            <a:ext cx="1152525" cy="185459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0238C3E9-A716-FF4E-8809-E7802CF3C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952" y="1817026"/>
            <a:ext cx="6224118" cy="242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216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76080-5B1A-234A-9C9A-A9BB5C7C4B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Accumulation in Arm Movement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C6129-91FC-AE48-BF1C-B6858E67D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In simulation, the arm moves to the expected location, every time.</a:t>
            </a:r>
          </a:p>
          <a:p>
            <a:r>
              <a:rPr lang="en-US" sz="2200" dirty="0"/>
              <a:t>In real world, the arm was not guaranteed to move to the expected location.</a:t>
            </a:r>
          </a:p>
          <a:p>
            <a:endParaRPr lang="en-US" sz="2200" dirty="0"/>
          </a:p>
          <a:p>
            <a:r>
              <a:rPr lang="en-US" sz="2200" dirty="0"/>
              <a:t>Arm had to be reset in order to move to its default position, straight up and down.</a:t>
            </a:r>
          </a:p>
          <a:p>
            <a:r>
              <a:rPr lang="en-US" sz="2200" dirty="0"/>
              <a:t>RQT Sliders and published messages to the arm channel were used to debug locations.</a:t>
            </a:r>
          </a:p>
        </p:txBody>
      </p:sp>
    </p:spTree>
    <p:extLst>
      <p:ext uri="{BB962C8B-B14F-4D97-AF65-F5344CB8AC3E}">
        <p14:creationId xmlns:p14="http://schemas.microsoft.com/office/powerpoint/2010/main" val="32974238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mall, black, sitting&#10;&#10;Description automatically generated">
            <a:extLst>
              <a:ext uri="{FF2B5EF4-FFF2-40B4-BE49-F238E27FC236}">
                <a16:creationId xmlns:a16="http://schemas.microsoft.com/office/drawing/2014/main" id="{8712F8F1-ACCC-A345-AF96-A8DE9C6FF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52983" y="1301948"/>
            <a:ext cx="5672137" cy="4254103"/>
          </a:xfrm>
          <a:prstGeom prst="rect">
            <a:avLst/>
          </a:prstGeom>
        </p:spPr>
      </p:pic>
      <p:pic>
        <p:nvPicPr>
          <p:cNvPr id="7" name="Picture 6" descr="A close up of text on a whiteboard&#10;&#10;Description automatically generated">
            <a:extLst>
              <a:ext uri="{FF2B5EF4-FFF2-40B4-BE49-F238E27FC236}">
                <a16:creationId xmlns:a16="http://schemas.microsoft.com/office/drawing/2014/main" id="{E0961A1B-EDF5-7742-8B70-85E28DE75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2062" y="592931"/>
            <a:ext cx="6581775" cy="493633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E7FDFB6-B873-BC4D-99F7-D3CFBCFE13CE}"/>
              </a:ext>
            </a:extLst>
          </p:cNvPr>
          <p:cNvSpPr txBox="1"/>
          <p:nvPr/>
        </p:nvSpPr>
        <p:spPr>
          <a:xfrm>
            <a:off x="2867025" y="780244"/>
            <a:ext cx="2771775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Does not fully straighten when called to default position.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DB9291-18D6-7344-AE4D-7DE25F4A98C9}"/>
              </a:ext>
            </a:extLst>
          </p:cNvPr>
          <p:cNvCxnSpPr>
            <a:cxnSpLocks/>
          </p:cNvCxnSpPr>
          <p:nvPr/>
        </p:nvCxnSpPr>
        <p:spPr>
          <a:xfrm flipH="1">
            <a:off x="2828928" y="2271713"/>
            <a:ext cx="1423984" cy="971550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965D945-F015-7146-9663-47CB16A5F0CF}"/>
              </a:ext>
            </a:extLst>
          </p:cNvPr>
          <p:cNvSpPr txBox="1"/>
          <p:nvPr/>
        </p:nvSpPr>
        <p:spPr>
          <a:xfrm>
            <a:off x="8562975" y="5218894"/>
            <a:ext cx="2771775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Repeated commands to the same point do not match in location.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89C163A-E3A1-754A-BD15-A8C4EBEA9CB5}"/>
              </a:ext>
            </a:extLst>
          </p:cNvPr>
          <p:cNvCxnSpPr>
            <a:cxnSpLocks/>
          </p:cNvCxnSpPr>
          <p:nvPr/>
        </p:nvCxnSpPr>
        <p:spPr>
          <a:xfrm flipH="1" flipV="1">
            <a:off x="8086727" y="4386263"/>
            <a:ext cx="519112" cy="1308584"/>
          </a:xfrm>
          <a:prstGeom prst="straightConnector1">
            <a:avLst/>
          </a:prstGeom>
          <a:ln w="889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725E574-3DFA-3640-B1AC-CBCCD8B064F5}"/>
              </a:ext>
            </a:extLst>
          </p:cNvPr>
          <p:cNvSpPr txBox="1"/>
          <p:nvPr/>
        </p:nvSpPr>
        <p:spPr>
          <a:xfrm>
            <a:off x="2867025" y="1761113"/>
            <a:ext cx="2771775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Arm is also incorrectly rotated.</a:t>
            </a:r>
          </a:p>
        </p:txBody>
      </p:sp>
    </p:spTree>
    <p:extLst>
      <p:ext uri="{BB962C8B-B14F-4D97-AF65-F5344CB8AC3E}">
        <p14:creationId xmlns:p14="http://schemas.microsoft.com/office/powerpoint/2010/main" val="2744432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3EF44837-AB3D-704A-A1A3-8FEBDBBC2D94}"/>
              </a:ext>
            </a:extLst>
          </p:cNvPr>
          <p:cNvSpPr/>
          <p:nvPr/>
        </p:nvSpPr>
        <p:spPr>
          <a:xfrm>
            <a:off x="-57151" y="-87644"/>
            <a:ext cx="12306300" cy="69723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625AE5D-72A3-234B-BCE6-7ED67B1615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92" b="13016"/>
          <a:stretch/>
        </p:blipFill>
        <p:spPr bwMode="auto">
          <a:xfrm>
            <a:off x="2809868" y="925286"/>
            <a:ext cx="5143500" cy="5040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E35125A-ECE2-0F4E-972B-D4AFDD20AE92}"/>
              </a:ext>
            </a:extLst>
          </p:cNvPr>
          <p:cNvSpPr/>
          <p:nvPr/>
        </p:nvSpPr>
        <p:spPr>
          <a:xfrm>
            <a:off x="1114059" y="174329"/>
            <a:ext cx="9963881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Friendship Ended with Brunel Hand 2.0</a:t>
            </a:r>
          </a:p>
        </p:txBody>
      </p:sp>
      <p:sp>
        <p:nvSpPr>
          <p:cNvPr id="5" name="&quot;No&quot; Symbol 4">
            <a:extLst>
              <a:ext uri="{FF2B5EF4-FFF2-40B4-BE49-F238E27FC236}">
                <a16:creationId xmlns:a16="http://schemas.microsoft.com/office/drawing/2014/main" id="{7E2F5B86-0E3D-9444-BBA9-D7E347D20E61}"/>
              </a:ext>
            </a:extLst>
          </p:cNvPr>
          <p:cNvSpPr/>
          <p:nvPr/>
        </p:nvSpPr>
        <p:spPr>
          <a:xfrm>
            <a:off x="3084732" y="2606813"/>
            <a:ext cx="2394858" cy="2481943"/>
          </a:xfrm>
          <a:prstGeom prst="noSmoking">
            <a:avLst>
              <a:gd name="adj" fmla="val 6218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403B33-AE68-984D-8669-49EB846DC8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715" t="81" r="22238" b="-81"/>
          <a:stretch/>
        </p:blipFill>
        <p:spPr>
          <a:xfrm>
            <a:off x="391881" y="3550613"/>
            <a:ext cx="1941739" cy="25333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521C25-E38C-C84A-B0A7-080B4DC9CD6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208" t="7536" r="17077" b="10754"/>
          <a:stretch/>
        </p:blipFill>
        <p:spPr>
          <a:xfrm>
            <a:off x="8719841" y="3847784"/>
            <a:ext cx="1720087" cy="24819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8F346AC-1E37-5840-B2CF-7864A3FE3B21}"/>
              </a:ext>
            </a:extLst>
          </p:cNvPr>
          <p:cNvSpPr/>
          <p:nvPr/>
        </p:nvSpPr>
        <p:spPr>
          <a:xfrm>
            <a:off x="8097859" y="1459514"/>
            <a:ext cx="4085157" cy="1938992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Now robot arm </a:t>
            </a:r>
          </a:p>
          <a:p>
            <a:r>
              <a:rPr lang="en-US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is my </a:t>
            </a:r>
          </a:p>
          <a:p>
            <a:r>
              <a:rPr lang="en-US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best friend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B60DC5-76FB-D340-B022-C87D661CB072}"/>
              </a:ext>
            </a:extLst>
          </p:cNvPr>
          <p:cNvCxnSpPr/>
          <p:nvPr/>
        </p:nvCxnSpPr>
        <p:spPr>
          <a:xfrm>
            <a:off x="391881" y="3550613"/>
            <a:ext cx="1941739" cy="2533335"/>
          </a:xfrm>
          <a:prstGeom prst="line">
            <a:avLst/>
          </a:prstGeom>
          <a:ln w="889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B2C9C74-9BF6-EC43-97A4-3BA44413804F}"/>
              </a:ext>
            </a:extLst>
          </p:cNvPr>
          <p:cNvCxnSpPr>
            <a:cxnSpLocks/>
          </p:cNvCxnSpPr>
          <p:nvPr/>
        </p:nvCxnSpPr>
        <p:spPr>
          <a:xfrm flipH="1">
            <a:off x="397810" y="3550613"/>
            <a:ext cx="1933284" cy="2521453"/>
          </a:xfrm>
          <a:prstGeom prst="line">
            <a:avLst/>
          </a:prstGeom>
          <a:ln w="889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3216A13-F004-B041-93E8-EEDC3FDB9F54}"/>
              </a:ext>
            </a:extLst>
          </p:cNvPr>
          <p:cNvCxnSpPr/>
          <p:nvPr/>
        </p:nvCxnSpPr>
        <p:spPr>
          <a:xfrm>
            <a:off x="8500715" y="3828029"/>
            <a:ext cx="1941739" cy="2533335"/>
          </a:xfrm>
          <a:prstGeom prst="line">
            <a:avLst/>
          </a:prstGeom>
          <a:ln w="889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DD00C9A-4EDF-9249-9DEB-D6EBA3A74DE2}"/>
              </a:ext>
            </a:extLst>
          </p:cNvPr>
          <p:cNvCxnSpPr>
            <a:cxnSpLocks/>
          </p:cNvCxnSpPr>
          <p:nvPr/>
        </p:nvCxnSpPr>
        <p:spPr>
          <a:xfrm flipH="1">
            <a:off x="8506644" y="3828029"/>
            <a:ext cx="1933284" cy="2521453"/>
          </a:xfrm>
          <a:prstGeom prst="line">
            <a:avLst/>
          </a:prstGeom>
          <a:ln w="889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56204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CAB4A-5F12-7D4F-B2E4-59E47AA2A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89957-674F-B747-B37B-1B18BA2EC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400" dirty="0"/>
              <a:t>ROS and Python</a:t>
            </a:r>
          </a:p>
          <a:p>
            <a:pPr lvl="1"/>
            <a:r>
              <a:rPr lang="en-US" sz="2000" dirty="0"/>
              <a:t>How to interface python with the arm motors.</a:t>
            </a:r>
          </a:p>
          <a:p>
            <a:pPr lvl="1"/>
            <a:r>
              <a:rPr lang="en-US" sz="2000" dirty="0"/>
              <a:t>Structure of </a:t>
            </a:r>
            <a:r>
              <a:rPr lang="en-US" sz="2000" dirty="0" err="1"/>
              <a:t>JointTrajectory</a:t>
            </a:r>
            <a:r>
              <a:rPr lang="en-US" sz="2000" dirty="0"/>
              <a:t> and </a:t>
            </a:r>
            <a:r>
              <a:rPr lang="en-US" sz="2000" dirty="0" err="1"/>
              <a:t>JointTrajectoryPoint</a:t>
            </a:r>
            <a:endParaRPr lang="en-US" sz="2000" dirty="0"/>
          </a:p>
          <a:p>
            <a:pPr lvl="2"/>
            <a:r>
              <a:rPr lang="en-US" sz="1900" dirty="0"/>
              <a:t>What can be left out and what needs to remain</a:t>
            </a:r>
          </a:p>
          <a:p>
            <a:pPr lvl="1"/>
            <a:r>
              <a:rPr lang="en-US" sz="2000" dirty="0"/>
              <a:t>Testing in a simulated environment</a:t>
            </a:r>
          </a:p>
          <a:p>
            <a:r>
              <a:rPr lang="en-US" sz="2400" dirty="0"/>
              <a:t>Hardware Setup</a:t>
            </a:r>
          </a:p>
          <a:p>
            <a:pPr lvl="1"/>
            <a:r>
              <a:rPr lang="en-US" sz="2200" dirty="0"/>
              <a:t>Connecting motors to power supply</a:t>
            </a:r>
            <a:endParaRPr lang="en-US" sz="2400" dirty="0"/>
          </a:p>
          <a:p>
            <a:r>
              <a:rPr lang="en-US" sz="2400" dirty="0"/>
              <a:t>Git without a GUI</a:t>
            </a:r>
          </a:p>
          <a:p>
            <a:pPr lvl="1"/>
            <a:r>
              <a:rPr lang="en-US" sz="2000" dirty="0"/>
              <a:t>Using terminal-based git commands for the first time</a:t>
            </a:r>
          </a:p>
          <a:p>
            <a:pPr lvl="1"/>
            <a:r>
              <a:rPr lang="en-US" sz="2000" dirty="0"/>
              <a:t>How to use VIM even though Emacs is the superior choice</a:t>
            </a:r>
          </a:p>
          <a:p>
            <a:r>
              <a:rPr lang="en-US" sz="2400" dirty="0"/>
              <a:t>The Beauty of Improvisation</a:t>
            </a:r>
          </a:p>
          <a:p>
            <a:pPr lvl="1"/>
            <a:r>
              <a:rPr lang="en-US" sz="2200" i="1" dirty="0"/>
              <a:t>“Something</a:t>
            </a:r>
            <a:r>
              <a:rPr lang="en-US" sz="2200" dirty="0"/>
              <a:t> will work.”</a:t>
            </a:r>
          </a:p>
        </p:txBody>
      </p:sp>
    </p:spTree>
    <p:extLst>
      <p:ext uri="{BB962C8B-B14F-4D97-AF65-F5344CB8AC3E}">
        <p14:creationId xmlns:p14="http://schemas.microsoft.com/office/powerpoint/2010/main" val="36077301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40118-D38F-44A1-B646-300AB3B1B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0363D-5A38-44BE-9B39-981C47CD04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D. </a:t>
            </a:r>
            <a:r>
              <a:rPr lang="en-US" dirty="0" err="1"/>
              <a:t>Bassily</a:t>
            </a:r>
            <a:r>
              <a:rPr lang="en-US" dirty="0"/>
              <a:t>, C. </a:t>
            </a:r>
            <a:r>
              <a:rPr lang="en-US" dirty="0" err="1"/>
              <a:t>Georgoulas</a:t>
            </a:r>
            <a:r>
              <a:rPr lang="en-US" dirty="0"/>
              <a:t>, J. </a:t>
            </a:r>
            <a:r>
              <a:rPr lang="en-US" dirty="0" err="1"/>
              <a:t>Guettler</a:t>
            </a:r>
            <a:r>
              <a:rPr lang="en-US" dirty="0"/>
              <a:t>, T. </a:t>
            </a:r>
            <a:r>
              <a:rPr lang="en-US" dirty="0" err="1"/>
              <a:t>Linner</a:t>
            </a:r>
            <a:r>
              <a:rPr lang="en-US" dirty="0"/>
              <a:t> and T. Bock, "Intuitive and Adaptive Robotic Arm Manipulation	using the Leap Motion Controller," </a:t>
            </a:r>
            <a:r>
              <a:rPr lang="en-US" i="1" dirty="0"/>
              <a:t>ISR/</a:t>
            </a:r>
            <a:r>
              <a:rPr lang="en-US" i="1" dirty="0" err="1"/>
              <a:t>Robotik</a:t>
            </a:r>
            <a:r>
              <a:rPr lang="en-US" i="1" dirty="0"/>
              <a:t> 2014; 41st International Symposium on Robotics</a:t>
            </a:r>
            <a:r>
              <a:rPr lang="en-US" dirty="0"/>
              <a:t>, 	Munich, Germany, 2014, pp. 1-7.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en-US" dirty="0">
                <a:solidFill>
                  <a:srgbClr val="333333"/>
                </a:solidFill>
              </a:rPr>
              <a:t>Salem, M., </a:t>
            </a:r>
            <a:r>
              <a:rPr lang="en-US" altLang="en-US" dirty="0" err="1">
                <a:solidFill>
                  <a:srgbClr val="333333"/>
                </a:solidFill>
              </a:rPr>
              <a:t>Eyssel</a:t>
            </a:r>
            <a:r>
              <a:rPr lang="en-US" altLang="en-US" dirty="0">
                <a:solidFill>
                  <a:srgbClr val="333333"/>
                </a:solidFill>
              </a:rPr>
              <a:t>, F., Rohlfing, K. et al. Int J of Soc Robotics (2013) 5: 313. 		</a:t>
            </a:r>
            <a:r>
              <a:rPr lang="en-US" altLang="en-US" dirty="0">
                <a:solidFill>
                  <a:srgbClr val="333333"/>
                </a:solidFill>
                <a:hlinkClick r:id="rId2"/>
              </a:rPr>
              <a:t>https://doi.org/10.1007/s12369-013-0196-9</a:t>
            </a:r>
            <a:r>
              <a:rPr lang="en-US" altLang="en-US" dirty="0">
                <a:solidFill>
                  <a:srgbClr val="333333"/>
                </a:solidFill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W. A. Bainbridge, J. Hart, E. S. Kim and B. Scassellati, "The effect of presence on human-robot		interaction," </a:t>
            </a:r>
            <a:r>
              <a:rPr lang="en-US" i="1" dirty="0"/>
              <a:t>ROMAN 2008 - The 17th IEEE International Symposium on Robot and Human Interactive 	Communication</a:t>
            </a:r>
            <a:r>
              <a:rPr lang="en-US" dirty="0"/>
              <a:t>, Munich, 2008, pp. 701-706. </a:t>
            </a:r>
            <a:r>
              <a:rPr lang="en-US" dirty="0" err="1"/>
              <a:t>doi</a:t>
            </a:r>
            <a:r>
              <a:rPr lang="en-US" dirty="0"/>
              <a:t>: 10.1109/ROMAN.2008.4600749</a:t>
            </a:r>
            <a:endParaRPr lang="en-US" dirty="0">
              <a:hlinkClick r:id="rId3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Kai Nickel, Rainer </a:t>
            </a:r>
            <a:r>
              <a:rPr lang="en-US" dirty="0" err="1"/>
              <a:t>Stiefelhagen</a:t>
            </a:r>
            <a:r>
              <a:rPr lang="en-US" dirty="0"/>
              <a:t>, “Visual recognition of pointing gestures for human–robot interaction,” </a:t>
            </a:r>
            <a:r>
              <a:rPr lang="en-US" i="1" dirty="0"/>
              <a:t>Image	and Vision Computing</a:t>
            </a:r>
            <a:r>
              <a:rPr lang="en-US" dirty="0"/>
              <a:t>, Volume 25, Issue 12, 2007, Pages 1875-1884, ISSN 0262-8856, 	</a:t>
            </a:r>
            <a:r>
              <a:rPr lang="en-US" dirty="0">
                <a:hlinkClick r:id="rId4"/>
              </a:rPr>
              <a:t>https://doi.org/10.1016/j.imavis.2005.12.020</a:t>
            </a:r>
            <a:r>
              <a:rPr lang="en-US" dirty="0"/>
              <a:t>. 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044E815D-4467-472F-8BFB-0C2566A99532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307776"/>
            <a:ext cx="65" cy="615553"/>
          </a:xfrm>
          <a:prstGeom prst="rect">
            <a:avLst/>
          </a:prstGeom>
          <a:solidFill>
            <a:srgbClr val="FCFCF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3482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BEB4893-9E83-2E4C-B8AA-01568F470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98950" y="2247900"/>
            <a:ext cx="35941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998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35A147-4748-D44E-B0BE-EC70631A1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80007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/>
              <a:t>Motivating Question</a:t>
            </a: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85E9B13C-ADB9-4B8B-8E93-304E181325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6333861"/>
              </p:ext>
            </p:extLst>
          </p:nvPr>
        </p:nvGraphicFramePr>
        <p:xfrm>
          <a:off x="1066800" y="990600"/>
          <a:ext cx="10058400" cy="353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4971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502A0D-07CC-3E4D-8601-184D01C3A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HRI Social Building Blocks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86004-0ECE-A04E-872E-56ACCF1B1E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Deixis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D08D498-4F0A-874C-ACE6-FE6B7B28C4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014538" y="2792472"/>
            <a:ext cx="3718750" cy="3163825"/>
          </a:xfrm>
        </p:spPr>
        <p:txBody>
          <a:bodyPr>
            <a:normAutofit fontScale="92500"/>
          </a:bodyPr>
          <a:lstStyle/>
          <a:p>
            <a:r>
              <a:rPr lang="en-US" dirty="0"/>
              <a:t>Where is the robot arm pointing?</a:t>
            </a:r>
          </a:p>
          <a:p>
            <a:r>
              <a:rPr lang="en-US" b="1" dirty="0"/>
              <a:t>Goal: </a:t>
            </a:r>
            <a:r>
              <a:rPr lang="en-US" dirty="0"/>
              <a:t>Facilitate directional pointing to human interactors</a:t>
            </a:r>
          </a:p>
          <a:p>
            <a:r>
              <a:rPr lang="en-US" b="1" dirty="0"/>
              <a:t>End effector: </a:t>
            </a:r>
            <a:r>
              <a:rPr lang="en-US" dirty="0"/>
              <a:t>Inflatable hand, pointer finger outstretched</a:t>
            </a:r>
          </a:p>
          <a:p>
            <a:r>
              <a:rPr lang="en-US" b="1" dirty="0"/>
              <a:t>Augment: </a:t>
            </a:r>
            <a:r>
              <a:rPr lang="en-US" dirty="0"/>
              <a:t>Laser attached to arm underneath pointer finger to convey precise pointing locations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F1557EF-969E-F647-9008-70BE4D341A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Kinesics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D2A43DA-F964-AC42-BAFE-7341D26578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300912" y="2792471"/>
            <a:ext cx="3821239" cy="3164509"/>
          </a:xfrm>
        </p:spPr>
        <p:txBody>
          <a:bodyPr>
            <a:normAutofit fontScale="92500"/>
          </a:bodyPr>
          <a:lstStyle/>
          <a:p>
            <a:r>
              <a:rPr lang="en-US" dirty="0"/>
              <a:t>Where does the robot arm need to be?</a:t>
            </a:r>
          </a:p>
          <a:p>
            <a:r>
              <a:rPr lang="en-US" b="1" dirty="0"/>
              <a:t>Goal: </a:t>
            </a:r>
            <a:r>
              <a:rPr lang="en-US" dirty="0"/>
              <a:t>Arm must move seamlessly to each region or location. Joint trajectories must be exact every time.</a:t>
            </a:r>
          </a:p>
          <a:p>
            <a:r>
              <a:rPr lang="en-US" b="1" dirty="0"/>
              <a:t>Implementation: </a:t>
            </a:r>
            <a:r>
              <a:rPr lang="en-US" dirty="0"/>
              <a:t>ROS and python</a:t>
            </a:r>
          </a:p>
          <a:p>
            <a:r>
              <a:rPr lang="en-US" b="1" dirty="0"/>
              <a:t>Testing: </a:t>
            </a:r>
            <a:r>
              <a:rPr lang="en-US" dirty="0"/>
              <a:t>Simulation, ROS sliders, and published messages</a:t>
            </a:r>
          </a:p>
          <a:p>
            <a:endParaRPr lang="en-US" dirty="0"/>
          </a:p>
        </p:txBody>
      </p:sp>
      <p:pic>
        <p:nvPicPr>
          <p:cNvPr id="9" name="Graphic 8" descr="Right pointing backhand index">
            <a:extLst>
              <a:ext uri="{FF2B5EF4-FFF2-40B4-BE49-F238E27FC236}">
                <a16:creationId xmlns:a16="http://schemas.microsoft.com/office/drawing/2014/main" id="{9A597A9C-AED2-0747-90DB-55748B2CE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226569" flipV="1">
            <a:off x="1178851" y="3733907"/>
            <a:ext cx="699330" cy="679706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C66066D-C1EE-7F49-A4E9-C8B58A86E68B}"/>
              </a:ext>
            </a:extLst>
          </p:cNvPr>
          <p:cNvGrpSpPr/>
          <p:nvPr/>
        </p:nvGrpSpPr>
        <p:grpSpPr>
          <a:xfrm>
            <a:off x="6096000" y="3429000"/>
            <a:ext cx="1256536" cy="1129467"/>
            <a:chOff x="7443788" y="1516442"/>
            <a:chExt cx="1256536" cy="1129467"/>
          </a:xfrm>
        </p:grpSpPr>
        <p:pic>
          <p:nvPicPr>
            <p:cNvPr id="13" name="Graphic 12" descr="Muscular arm">
              <a:extLst>
                <a:ext uri="{FF2B5EF4-FFF2-40B4-BE49-F238E27FC236}">
                  <a16:creationId xmlns:a16="http://schemas.microsoft.com/office/drawing/2014/main" id="{D473A8F1-BDF3-694D-AF08-42688CF2A59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flipH="1">
              <a:off x="7443788" y="1516442"/>
              <a:ext cx="795337" cy="855147"/>
            </a:xfrm>
            <a:prstGeom prst="rect">
              <a:avLst/>
            </a:prstGeom>
          </p:spPr>
        </p:pic>
        <p:pic>
          <p:nvPicPr>
            <p:cNvPr id="15" name="Graphic 14" descr="Robot">
              <a:extLst>
                <a:ext uri="{FF2B5EF4-FFF2-40B4-BE49-F238E27FC236}">
                  <a16:creationId xmlns:a16="http://schemas.microsoft.com/office/drawing/2014/main" id="{7728131D-8B4F-A648-8CC9-5DEB4D3773F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7785924" y="1731509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9990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tint val="95000"/>
              </a:schemeClr>
              <a:schemeClr val="bg1">
                <a:shade val="92000"/>
                <a:satMod val="115000"/>
              </a:schemeClr>
            </a:duotone>
          </a:blip>
          <a:tile tx="0" ty="0" sx="60000" sy="6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E25BDA2-3F4D-4B38-90E7-989465ECD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C96869A-A70D-42F7-876F-605CB1718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108" y="610955"/>
            <a:ext cx="10927784" cy="563609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6CD407CC-EF5C-486F-9A14-7F681F986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052" y="777240"/>
            <a:ext cx="10597896" cy="5303520"/>
          </a:xfrm>
          <a:prstGeom prst="rect">
            <a:avLst/>
          </a:prstGeom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DD153-5039-AE4C-8D93-54C327874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2625" y="1420706"/>
            <a:ext cx="3466540" cy="4016587"/>
          </a:xfrm>
        </p:spPr>
        <p:txBody>
          <a:bodyPr>
            <a:normAutofit/>
          </a:bodyPr>
          <a:lstStyle/>
          <a:p>
            <a:r>
              <a:rPr lang="en-US" sz="3600" dirty="0"/>
              <a:t>Previous Work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DD76B5F-5BAA-48C6-9065-9AEF15D30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86269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03A733-7A5C-7242-8916-4DCD52147A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6723" y="1018762"/>
            <a:ext cx="5514758" cy="4865204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Robotic arms can assist and direct elderly in a home-like setting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</a:t>
            </a:r>
            <a:b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Speech, speech + gesture + congruency, and speech + gesture + incongruency can affect human understanding of objects pointed at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</a:t>
            </a:r>
            <a:b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effect of robotic presence on how requests and personal space are perceived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[3]</a:t>
            </a:r>
            <a:b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Robotic visual recognition of human pointing gestures for human-robot interactions</a:t>
            </a:r>
            <a:r>
              <a:rPr lang="en-US" sz="1800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[4]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777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06D15-BF81-4B7F-A16B-E377780B3A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Study Design</a:t>
            </a:r>
          </a:p>
        </p:txBody>
      </p:sp>
    </p:spTree>
    <p:extLst>
      <p:ext uri="{BB962C8B-B14F-4D97-AF65-F5344CB8AC3E}">
        <p14:creationId xmlns:p14="http://schemas.microsoft.com/office/powerpoint/2010/main" val="1610236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3538DF-1B4A-E141-88A3-D13EF5E0C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608353"/>
            <a:ext cx="4957553" cy="1645920"/>
          </a:xfrm>
        </p:spPr>
        <p:txBody>
          <a:bodyPr>
            <a:normAutofit/>
          </a:bodyPr>
          <a:lstStyle/>
          <a:p>
            <a:r>
              <a:rPr lang="en-US" dirty="0"/>
              <a:t>Research Question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BBB6B01-5B73-410C-B70E-8CF2FA470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8836" y="721224"/>
            <a:ext cx="5367164" cy="541555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712F587-12D0-435C-8E3F-F44C36EE71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5217" y="892220"/>
            <a:ext cx="5054517" cy="5097085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pic>
        <p:nvPicPr>
          <p:cNvPr id="4" name="Picture 3" descr="A picture containing knife, light&#10;&#10;Description automatically generated">
            <a:extLst>
              <a:ext uri="{FF2B5EF4-FFF2-40B4-BE49-F238E27FC236}">
                <a16:creationId xmlns:a16="http://schemas.microsoft.com/office/drawing/2014/main" id="{BB538BF7-6A56-1340-A0E3-528E55FB511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flipH="1">
            <a:off x="1166182" y="1241544"/>
            <a:ext cx="4492471" cy="4374912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B4DE9-7133-DC47-850E-CB0C6927E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9840" y="1957390"/>
            <a:ext cx="5367164" cy="4149089"/>
          </a:xfrm>
        </p:spPr>
        <p:txBody>
          <a:bodyPr>
            <a:normAutofit/>
          </a:bodyPr>
          <a:lstStyle/>
          <a:p>
            <a:r>
              <a:rPr lang="en-US" sz="2400" dirty="0"/>
              <a:t>How precisely can humans determine where a robot is pointing? </a:t>
            </a:r>
          </a:p>
          <a:p>
            <a:endParaRPr lang="en-US" sz="2400" dirty="0"/>
          </a:p>
          <a:p>
            <a:r>
              <a:rPr lang="en-US" sz="2400" dirty="0"/>
              <a:t>2 Studies Planned</a:t>
            </a:r>
          </a:p>
          <a:p>
            <a:pPr marL="731520" lvl="1" indent="-457200">
              <a:buFont typeface="+mj-lt"/>
              <a:buAutoNum type="arabicPeriod"/>
            </a:pPr>
            <a:r>
              <a:rPr lang="en-US" sz="2000" dirty="0"/>
              <a:t>Identifying a </a:t>
            </a:r>
            <a:r>
              <a:rPr lang="en-US" sz="2000" u="sng" dirty="0"/>
              <a:t>region</a:t>
            </a:r>
            <a:r>
              <a:rPr lang="en-US" sz="2000" dirty="0"/>
              <a:t> being pointed at</a:t>
            </a:r>
          </a:p>
          <a:p>
            <a:pPr marL="731520" lvl="1" indent="-457200">
              <a:buFont typeface="+mj-lt"/>
              <a:buAutoNum type="arabicPeriod"/>
            </a:pPr>
            <a:r>
              <a:rPr lang="en-US" sz="2000" dirty="0"/>
              <a:t>Identifying a </a:t>
            </a:r>
            <a:r>
              <a:rPr lang="en-US" sz="2000" u="sng" dirty="0"/>
              <a:t>point</a:t>
            </a:r>
            <a:r>
              <a:rPr lang="en-US" sz="2000" dirty="0"/>
              <a:t> being pointed at</a:t>
            </a:r>
          </a:p>
        </p:txBody>
      </p:sp>
    </p:spTree>
    <p:extLst>
      <p:ext uri="{BB962C8B-B14F-4D97-AF65-F5344CB8AC3E}">
        <p14:creationId xmlns:p14="http://schemas.microsoft.com/office/powerpoint/2010/main" val="1034768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D5C28-A1DB-D446-8DB7-77AF316CF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Study Procedure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26FF7-6685-C84D-99F1-6076E524FE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1256" y="1858616"/>
            <a:ext cx="7587344" cy="4531297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Study 1: Region Identification</a:t>
            </a:r>
          </a:p>
          <a:p>
            <a:pPr lvl="1"/>
            <a:r>
              <a:rPr lang="en-US" sz="1800" dirty="0"/>
              <a:t>Participant stands directly behind arm.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800" dirty="0"/>
              <a:t>Robot “naturally” points to 1 of 9 regions on a whiteboard.</a:t>
            </a:r>
          </a:p>
          <a:p>
            <a:pPr lvl="2"/>
            <a:r>
              <a:rPr lang="en-US" sz="1700" dirty="0"/>
              <a:t>Sometimes, arm does not go directly to the point or readjusts its position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800" dirty="0"/>
              <a:t>Participants decide what region the robot is pointing.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800" dirty="0"/>
              <a:t>Participants are asked how confident they are in their response.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800" dirty="0"/>
              <a:t>A laser attached to the arm reveals to the participant precisely what position the robot was pointing.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800" dirty="0"/>
              <a:t>Participant's correctness is recorded.</a:t>
            </a:r>
          </a:p>
          <a:p>
            <a:pPr marL="617220" lvl="1" indent="-342900">
              <a:buFont typeface="+mj-lt"/>
              <a:buAutoNum type="arabicPeriod"/>
            </a:pPr>
            <a:endParaRPr lang="en-US" sz="1800" dirty="0"/>
          </a:p>
          <a:p>
            <a:r>
              <a:rPr lang="en-US" sz="2500" dirty="0"/>
              <a:t>Study 2: Point Identification</a:t>
            </a:r>
          </a:p>
          <a:p>
            <a:pPr lvl="1"/>
            <a:r>
              <a:rPr lang="en-US" sz="1800" dirty="0"/>
              <a:t>Participant stands directly behind arm.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800" dirty="0"/>
              <a:t>Robot points to 1 of 3 targets on a whiteboard.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800" dirty="0"/>
              <a:t>A participant marks where they think the robot is pointing on whiteboard.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800" dirty="0"/>
              <a:t>A laser attached to the arm reveals to the participant precisely what position the robot was pointing.</a:t>
            </a:r>
          </a:p>
          <a:p>
            <a:pPr marL="617220" lvl="1" indent="-342900">
              <a:buFont typeface="+mj-lt"/>
              <a:buAutoNum type="arabicPeriod"/>
            </a:pPr>
            <a:r>
              <a:rPr lang="en-US" sz="1800" dirty="0"/>
              <a:t>Deviation from participant’s point to robot’s point is calculated.</a:t>
            </a:r>
          </a:p>
          <a:p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A5DD5FB-5419-824F-960D-3C8508F7B3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8354978"/>
              </p:ext>
            </p:extLst>
          </p:nvPr>
        </p:nvGraphicFramePr>
        <p:xfrm>
          <a:off x="1719943" y="2014194"/>
          <a:ext cx="1502229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0743">
                  <a:extLst>
                    <a:ext uri="{9D8B030D-6E8A-4147-A177-3AD203B41FA5}">
                      <a16:colId xmlns:a16="http://schemas.microsoft.com/office/drawing/2014/main" val="2405571611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128416024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369985174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319957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859786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41722126"/>
                  </a:ext>
                </a:extLst>
              </a:tr>
            </a:tbl>
          </a:graphicData>
        </a:graphic>
      </p:graphicFrame>
      <p:pic>
        <p:nvPicPr>
          <p:cNvPr id="12" name="Graphic 11" descr="Right pointing backhand index">
            <a:extLst>
              <a:ext uri="{FF2B5EF4-FFF2-40B4-BE49-F238E27FC236}">
                <a16:creationId xmlns:a16="http://schemas.microsoft.com/office/drawing/2014/main" id="{3F0F7828-2E82-7C44-AC53-A6CB39847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875745" y="3472207"/>
            <a:ext cx="592591" cy="59259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0C94A0D4-D516-A448-8E5A-D4C431186FCB}"/>
              </a:ext>
            </a:extLst>
          </p:cNvPr>
          <p:cNvGrpSpPr/>
          <p:nvPr/>
        </p:nvGrpSpPr>
        <p:grpSpPr>
          <a:xfrm>
            <a:off x="941652" y="4534479"/>
            <a:ext cx="2487348" cy="1795389"/>
            <a:chOff x="941652" y="4534479"/>
            <a:chExt cx="2487348" cy="1795389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39B8774-EAB3-A348-A3E6-4982B62615C5}"/>
                </a:ext>
              </a:extLst>
            </p:cNvPr>
            <p:cNvSpPr/>
            <p:nvPr/>
          </p:nvSpPr>
          <p:spPr>
            <a:xfrm>
              <a:off x="1513115" y="5289785"/>
              <a:ext cx="413657" cy="41365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DD867FF6-6B89-A349-B46A-9FD5E0DADA30}"/>
                </a:ext>
              </a:extLst>
            </p:cNvPr>
            <p:cNvSpPr/>
            <p:nvPr/>
          </p:nvSpPr>
          <p:spPr>
            <a:xfrm>
              <a:off x="3015343" y="4636978"/>
              <a:ext cx="413657" cy="413657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Graphic 13" descr="Pencil">
              <a:extLst>
                <a:ext uri="{FF2B5EF4-FFF2-40B4-BE49-F238E27FC236}">
                  <a16:creationId xmlns:a16="http://schemas.microsoft.com/office/drawing/2014/main" id="{54950C3A-B4D9-254C-AF97-F44EABD158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0633562">
              <a:off x="941652" y="5587603"/>
              <a:ext cx="742265" cy="742265"/>
            </a:xfrm>
            <a:prstGeom prst="rect">
              <a:avLst/>
            </a:prstGeom>
          </p:spPr>
        </p:pic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1ACD931-F033-DC4B-9D87-A349643066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46828" y="4929534"/>
              <a:ext cx="1048457" cy="506558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Graphic 17" descr="Ruler">
              <a:extLst>
                <a:ext uri="{FF2B5EF4-FFF2-40B4-BE49-F238E27FC236}">
                  <a16:creationId xmlns:a16="http://schemas.microsoft.com/office/drawing/2014/main" id="{B9499F17-E276-0C41-96FE-851D95E75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107058">
              <a:off x="1925411" y="4534479"/>
              <a:ext cx="914400" cy="914400"/>
            </a:xfrm>
            <a:prstGeom prst="rect">
              <a:avLst/>
            </a:prstGeom>
          </p:spPr>
        </p:pic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3D847B3-34D1-CC4D-A327-480822C91A01}"/>
              </a:ext>
            </a:extLst>
          </p:cNvPr>
          <p:cNvCxnSpPr>
            <a:cxnSpLocks/>
          </p:cNvCxnSpPr>
          <p:nvPr/>
        </p:nvCxnSpPr>
        <p:spPr>
          <a:xfrm flipV="1">
            <a:off x="2118281" y="2900364"/>
            <a:ext cx="0" cy="55755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5618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F094DC-4881-9144-8FC8-9886EA750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Measured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04A734-0DE1-054A-AF5F-28C8F6AC4A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1631418"/>
            <a:ext cx="4663440" cy="640080"/>
          </a:xfrm>
        </p:spPr>
        <p:txBody>
          <a:bodyPr/>
          <a:lstStyle/>
          <a:p>
            <a:r>
              <a:rPr lang="en-US" dirty="0"/>
              <a:t>Study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935AFE-7FA1-E941-B021-9B0C319C42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271498"/>
            <a:ext cx="4663440" cy="1981687"/>
          </a:xfrm>
        </p:spPr>
        <p:txBody>
          <a:bodyPr>
            <a:normAutofit fontScale="70000" lnSpcReduction="20000"/>
          </a:bodyPr>
          <a:lstStyle/>
          <a:p>
            <a:r>
              <a:rPr lang="en-US" sz="2400" dirty="0"/>
              <a:t>Participant’s Correctness</a:t>
            </a:r>
          </a:p>
          <a:p>
            <a:pPr lvl="1"/>
            <a:r>
              <a:rPr lang="en-US" sz="2000" dirty="0"/>
              <a:t>Interpreting where the robot is pointing</a:t>
            </a:r>
          </a:p>
          <a:p>
            <a:r>
              <a:rPr lang="en-US" sz="2400" dirty="0"/>
              <a:t>Participant’s Confidence</a:t>
            </a:r>
          </a:p>
          <a:p>
            <a:pPr lvl="1"/>
            <a:r>
              <a:rPr lang="en-US" sz="2000" dirty="0"/>
              <a:t>Rating their confidence in their chosen region</a:t>
            </a:r>
          </a:p>
          <a:p>
            <a:r>
              <a:rPr lang="en-US" sz="2200" dirty="0"/>
              <a:t>Godspeed Questionnaire</a:t>
            </a:r>
          </a:p>
          <a:p>
            <a:pPr lvl="1"/>
            <a:r>
              <a:rPr lang="en-US" sz="2000" dirty="0"/>
              <a:t>Rating confidence in and likeability of arm.</a:t>
            </a:r>
            <a:br>
              <a:rPr lang="en-US" sz="2000" dirty="0"/>
            </a:br>
            <a:endParaRPr lang="en-US" sz="2000" dirty="0"/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F40241-A348-EA42-BA62-96D76949F4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58712" y="1631418"/>
            <a:ext cx="4663440" cy="640080"/>
          </a:xfrm>
        </p:spPr>
        <p:txBody>
          <a:bodyPr/>
          <a:lstStyle/>
          <a:p>
            <a:r>
              <a:rPr lang="en-US" dirty="0"/>
              <a:t>Study 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651FA7-B0B1-AA4C-AB5D-EA009D7FD4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58712" y="2271499"/>
            <a:ext cx="4663440" cy="1677772"/>
          </a:xfrm>
        </p:spPr>
        <p:txBody>
          <a:bodyPr>
            <a:normAutofit fontScale="70000" lnSpcReduction="20000"/>
          </a:bodyPr>
          <a:lstStyle/>
          <a:p>
            <a:r>
              <a:rPr lang="en-US" sz="2400" dirty="0"/>
              <a:t>Deviation between points</a:t>
            </a:r>
          </a:p>
          <a:p>
            <a:pPr lvl="1"/>
            <a:r>
              <a:rPr lang="en-US" sz="2000" dirty="0"/>
              <a:t>How far away is the participant’s interpreted point from the robot’s actual point.</a:t>
            </a:r>
          </a:p>
          <a:p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77886DFC-8216-FC43-AE18-44504E4AEC84}"/>
              </a:ext>
            </a:extLst>
          </p:cNvPr>
          <p:cNvGrpSpPr/>
          <p:nvPr/>
        </p:nvGrpSpPr>
        <p:grpSpPr>
          <a:xfrm>
            <a:off x="7399602" y="4060056"/>
            <a:ext cx="2487348" cy="1795389"/>
            <a:chOff x="941652" y="4534479"/>
            <a:chExt cx="2487348" cy="1795389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DCB786D-0F6C-644E-84D9-0E3750D14459}"/>
                </a:ext>
              </a:extLst>
            </p:cNvPr>
            <p:cNvSpPr/>
            <p:nvPr/>
          </p:nvSpPr>
          <p:spPr>
            <a:xfrm>
              <a:off x="1513115" y="5289785"/>
              <a:ext cx="413657" cy="41365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128BF82-2683-C143-90D2-7F0D690E0E3F}"/>
                </a:ext>
              </a:extLst>
            </p:cNvPr>
            <p:cNvSpPr/>
            <p:nvPr/>
          </p:nvSpPr>
          <p:spPr>
            <a:xfrm>
              <a:off x="3015343" y="4636978"/>
              <a:ext cx="413657" cy="413657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Graphic 9" descr="Pencil">
              <a:extLst>
                <a:ext uri="{FF2B5EF4-FFF2-40B4-BE49-F238E27FC236}">
                  <a16:creationId xmlns:a16="http://schemas.microsoft.com/office/drawing/2014/main" id="{D38BD2FB-AFCB-264D-9796-DB9299A82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 rot="10633562">
              <a:off x="941652" y="5587603"/>
              <a:ext cx="742265" cy="742265"/>
            </a:xfrm>
            <a:prstGeom prst="rect">
              <a:avLst/>
            </a:prstGeom>
          </p:spPr>
        </p:pic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B58D69-1EF8-1D4B-A1D5-56697EB2A9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946828" y="4929534"/>
              <a:ext cx="1048457" cy="506558"/>
            </a:xfrm>
            <a:prstGeom prst="line">
              <a:avLst/>
            </a:prstGeom>
            <a:ln w="381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" name="Graphic 11" descr="Ruler">
              <a:extLst>
                <a:ext uri="{FF2B5EF4-FFF2-40B4-BE49-F238E27FC236}">
                  <a16:creationId xmlns:a16="http://schemas.microsoft.com/office/drawing/2014/main" id="{79B76476-E3AC-F543-A5AD-22B74FC306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107058">
              <a:off x="1925411" y="4534479"/>
              <a:ext cx="914400" cy="914400"/>
            </a:xfrm>
            <a:prstGeom prst="rect">
              <a:avLst/>
            </a:prstGeom>
          </p:spPr>
        </p:pic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1C77043-9238-E447-9FD2-35D3B48B73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0642096"/>
              </p:ext>
            </p:extLst>
          </p:nvPr>
        </p:nvGraphicFramePr>
        <p:xfrm>
          <a:off x="1987650" y="4016571"/>
          <a:ext cx="1502229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00743">
                  <a:extLst>
                    <a:ext uri="{9D8B030D-6E8A-4147-A177-3AD203B41FA5}">
                      <a16:colId xmlns:a16="http://schemas.microsoft.com/office/drawing/2014/main" val="2405571611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128416024"/>
                    </a:ext>
                  </a:extLst>
                </a:gridCol>
                <a:gridCol w="500743">
                  <a:extLst>
                    <a:ext uri="{9D8B030D-6E8A-4147-A177-3AD203B41FA5}">
                      <a16:colId xmlns:a16="http://schemas.microsoft.com/office/drawing/2014/main" val="3699851742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73199570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58597865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41722126"/>
                  </a:ext>
                </a:extLst>
              </a:tr>
            </a:tbl>
          </a:graphicData>
        </a:graphic>
      </p:graphicFrame>
      <p:pic>
        <p:nvPicPr>
          <p:cNvPr id="14" name="Graphic 13" descr="Right pointing backhand index">
            <a:extLst>
              <a:ext uri="{FF2B5EF4-FFF2-40B4-BE49-F238E27FC236}">
                <a16:creationId xmlns:a16="http://schemas.microsoft.com/office/drawing/2014/main" id="{8DBC2132-98B4-9545-A0E7-59F5880322B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16200000">
            <a:off x="2143452" y="5474584"/>
            <a:ext cx="592591" cy="592591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E16991-B817-2241-B713-0BA915C24F9F}"/>
              </a:ext>
            </a:extLst>
          </p:cNvPr>
          <p:cNvCxnSpPr>
            <a:cxnSpLocks/>
          </p:cNvCxnSpPr>
          <p:nvPr/>
        </p:nvCxnSpPr>
        <p:spPr>
          <a:xfrm flipV="1">
            <a:off x="2385988" y="4902741"/>
            <a:ext cx="0" cy="557555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41426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RegularSeedRightStep">
      <a:dk1>
        <a:srgbClr val="000000"/>
      </a:dk1>
      <a:lt1>
        <a:srgbClr val="FFFFFF"/>
      </a:lt1>
      <a:dk2>
        <a:srgbClr val="413C24"/>
      </a:dk2>
      <a:lt2>
        <a:srgbClr val="EBEDEF"/>
      </a:lt2>
      <a:accent1>
        <a:srgbClr val="E37A2D"/>
      </a:accent1>
      <a:accent2>
        <a:srgbClr val="B99F18"/>
      </a:accent2>
      <a:accent3>
        <a:srgbClr val="8BB022"/>
      </a:accent3>
      <a:accent4>
        <a:srgbClr val="4CB918"/>
      </a:accent4>
      <a:accent5>
        <a:srgbClr val="25BB32"/>
      </a:accent5>
      <a:accent6>
        <a:srgbClr val="18B96A"/>
      </a:accent6>
      <a:hlink>
        <a:srgbClr val="468DC1"/>
      </a:hlink>
      <a:folHlink>
        <a:srgbClr val="878787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330</TotalTime>
  <Words>1094</Words>
  <Application>Microsoft Macintosh PowerPoint</Application>
  <PresentationFormat>Widescreen</PresentationFormat>
  <Paragraphs>131</Paragraphs>
  <Slides>22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Avenir Next LT Pro</vt:lpstr>
      <vt:lpstr>Avenir Next LT Pro Light</vt:lpstr>
      <vt:lpstr>Calibri</vt:lpstr>
      <vt:lpstr>Courier New</vt:lpstr>
      <vt:lpstr>Garamond</vt:lpstr>
      <vt:lpstr>Wingdings</vt:lpstr>
      <vt:lpstr>SavonVTI</vt:lpstr>
      <vt:lpstr>Human Evaluation of a Robot’s Pointing Capability</vt:lpstr>
      <vt:lpstr>PowerPoint Presentation</vt:lpstr>
      <vt:lpstr>Motivating Question</vt:lpstr>
      <vt:lpstr>HRI Social Building Blocks</vt:lpstr>
      <vt:lpstr>Previous Work</vt:lpstr>
      <vt:lpstr>Study Design</vt:lpstr>
      <vt:lpstr>Research Question</vt:lpstr>
      <vt:lpstr>Study Procedure</vt:lpstr>
      <vt:lpstr>Variables Measured</vt:lpstr>
      <vt:lpstr>Why does this matter?</vt:lpstr>
      <vt:lpstr>Implementation</vt:lpstr>
      <vt:lpstr>PowerPoint Presentation</vt:lpstr>
      <vt:lpstr>PowerPoint Presentation</vt:lpstr>
      <vt:lpstr>PowerPoint Presentation</vt:lpstr>
      <vt:lpstr>Challenges</vt:lpstr>
      <vt:lpstr>Main Challenges</vt:lpstr>
      <vt:lpstr>Determining the Start-up Routine</vt:lpstr>
      <vt:lpstr>Error Accumulation in Arm Movement</vt:lpstr>
      <vt:lpstr>PowerPoint Presentation</vt:lpstr>
      <vt:lpstr>Skills Learned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Human Evaluation of a Robot’s Pointing Capability</dc:title>
  <dc:creator>Microsoft Office User</dc:creator>
  <cp:lastModifiedBy>Microsoft Office User</cp:lastModifiedBy>
  <cp:revision>57</cp:revision>
  <dcterms:created xsi:type="dcterms:W3CDTF">2019-12-02T17:53:38Z</dcterms:created>
  <dcterms:modified xsi:type="dcterms:W3CDTF">2019-12-03T19:17:54Z</dcterms:modified>
</cp:coreProperties>
</file>